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Asap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Asap-bold.fntdata"/><Relationship Id="rId12" Type="http://schemas.openxmlformats.org/officeDocument/2006/relationships/slide" Target="slides/slide6.xml"/><Relationship Id="rId34" Type="http://schemas.openxmlformats.org/officeDocument/2006/relationships/font" Target="fonts/Asap-regular.fntdata"/><Relationship Id="rId15" Type="http://schemas.openxmlformats.org/officeDocument/2006/relationships/slide" Target="slides/slide9.xml"/><Relationship Id="rId37" Type="http://schemas.openxmlformats.org/officeDocument/2006/relationships/font" Target="fonts/Asap-boldItalic.fntdata"/><Relationship Id="rId14" Type="http://schemas.openxmlformats.org/officeDocument/2006/relationships/slide" Target="slides/slide8.xml"/><Relationship Id="rId36" Type="http://schemas.openxmlformats.org/officeDocument/2006/relationships/font" Target="fonts/Asap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74e9fe81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74e9fe81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Schwerer wirds nicht, dafür kann RxJS auch einiges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Komplexe RxJS kann aber nur mit Unit Tests testen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Man muss direkt an die Observables rankommen. Private Methoden oder so gehen nicht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fac9973143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fac997314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ac9973143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ac9973143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Test Seed will be sufficient for the beginning and maybe even longer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Should we use cy.task or not?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fac9973143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fac9973143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That would be possible with Database Test Seed as well, but again. It does not scale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fac9973143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fac9973143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ac9973143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fac9973143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fac9973143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fac9973143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No need for adapting test seed when new tests come in.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fac9973143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fac9973143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means, it should be as fast as possible. No need test a sign-up when we just require a new user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fac9973143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fac9973143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fac9973143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fac9973143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Security Issues: Only one admin possible,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Merge Chain: Workflow 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ac9973143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fac9973143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ac99731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fac99731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Explain stub &amp; mock here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fac9973143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fac9973143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Make sure you extract write parts out of it.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Some words about asserting against text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fac9973143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fac9973143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Mention the construction of random values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Mention the loop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fac9973143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fac9973143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fac9973143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fac9973143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Dependent Tests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 drawbacks: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Can become complex because we might have to mock parts of the backend.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Political/Organisational interesting because you can do parts of the testing for the backend team as well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fac9973143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fac9973143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fac9973143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fac9973143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Mixing might be possible. Using Arrange in Global Context is fine as well.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ac9973143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fac9973143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fac9973143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fac9973143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nextPage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cy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getByAttr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'btn-customers-next'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'button'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cy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'[data-test=row-customer]:first() p.name'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'firstCustomerName'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isDisabled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while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(!</a:t>
            </a:r>
            <a:r>
              <a:rPr lang="en-GB">
                <a:solidFill>
                  <a:srgbClr val="080808"/>
                </a:solidFill>
                <a:highlight>
                  <a:srgbClr val="F0FFE1"/>
                </a:highlight>
                <a:latin typeface="Courier New"/>
                <a:ea typeface="Courier New"/>
                <a:cs typeface="Courier New"/>
                <a:sym typeface="Courier New"/>
              </a:rPr>
              <a:t>isDisabled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console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log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'running...'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cy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'@button'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(($button)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isDisabled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$button.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prop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'disabled'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if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(!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isDisabled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cy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'@button'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click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}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});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ac997314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fac997314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fac997314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fac997314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Debatable and not recomended by Gleb: https://www.cypress.io/blog/2019/01/03/stop-using-page-objects-and-start-using-app-actions/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ac997314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ac997314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ac997314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fac997314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fac9973143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fac997314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know that from normal application development. The more things depend on each other, the harder it is scale. We'll reach a certain amount of test cases where we can't add or change something without breaking the system.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fac9973143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fac9973143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fac9973143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fac997314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b="1"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2" name="Google Shape;6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23025" y="0"/>
            <a:ext cx="50209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79" y="0"/>
            <a:ext cx="914004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/>
          <p:nvPr>
            <p:ph type="title"/>
          </p:nvPr>
        </p:nvSpPr>
        <p:spPr>
          <a:xfrm>
            <a:off x="388950" y="553675"/>
            <a:ext cx="38484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Logo">
  <p:cSld name="BLANK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/>
          <p:nvPr/>
        </p:nvSpPr>
        <p:spPr>
          <a:xfrm>
            <a:off x="7561975" y="4449125"/>
            <a:ext cx="1331100" cy="51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5"/>
          <p:cNvSpPr txBox="1"/>
          <p:nvPr>
            <p:ph idx="12" type="sldNum"/>
          </p:nvPr>
        </p:nvSpPr>
        <p:spPr>
          <a:xfrm>
            <a:off x="6900376" y="4810625"/>
            <a:ext cx="2052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sap"/>
              <a:buChar char="●"/>
              <a:defRPr sz="18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8.png"/><Relationship Id="rId8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Angular Testing</a:t>
            </a:r>
            <a:endParaRPr/>
          </a:p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8 - E2E Advanced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>
            <p:ph type="title"/>
          </p:nvPr>
        </p:nvSpPr>
        <p:spPr>
          <a:xfrm>
            <a:off x="350700" y="461125"/>
            <a:ext cx="53238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Seeded Database &amp; done???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Issues with Test Seed</a:t>
            </a:r>
            <a:endParaRPr/>
          </a:p>
        </p:txBody>
      </p:sp>
      <p:sp>
        <p:nvSpPr>
          <p:cNvPr id="213" name="Google Shape;213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"One size fits all" approach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Tight Coupling → Not scalable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Fast Reseeding not always possible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Multiple Databases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 from External Systems → no Seeding possible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Individual Context - Best Case Scenario</a:t>
            </a:r>
            <a:endParaRPr/>
          </a:p>
        </p:txBody>
      </p:sp>
      <p:sp>
        <p:nvSpPr>
          <p:cNvPr id="219" name="Google Shape;219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 is referenced to a particular entity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User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Product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…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Multi-Tenant Systems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Customer-Centric Systems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Insurances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Banks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8"/>
          <p:cNvSpPr/>
          <p:nvPr/>
        </p:nvSpPr>
        <p:spPr>
          <a:xfrm>
            <a:off x="2899750" y="86550"/>
            <a:ext cx="3344500" cy="505695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8"/>
          <p:cNvSpPr txBox="1"/>
          <p:nvPr/>
        </p:nvSpPr>
        <p:spPr>
          <a:xfrm>
            <a:off x="3310800" y="2021500"/>
            <a:ext cx="2522400" cy="2163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Table "Users"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26" name="Google Shape;226;p38"/>
          <p:cNvSpPr/>
          <p:nvPr/>
        </p:nvSpPr>
        <p:spPr>
          <a:xfrm>
            <a:off x="3706450" y="24624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ID | Name  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7" name="Google Shape;227;p38"/>
          <p:cNvSpPr/>
          <p:nvPr/>
        </p:nvSpPr>
        <p:spPr>
          <a:xfrm>
            <a:off x="3706450" y="27591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 1 | Eva   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8" name="Google Shape;228;p38"/>
          <p:cNvSpPr/>
          <p:nvPr/>
        </p:nvSpPr>
        <p:spPr>
          <a:xfrm>
            <a:off x="3706450" y="30558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 2 | Martin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9" name="Google Shape;229;p38"/>
          <p:cNvSpPr txBox="1"/>
          <p:nvPr/>
        </p:nvSpPr>
        <p:spPr>
          <a:xfrm>
            <a:off x="3463200" y="4377600"/>
            <a:ext cx="1084800" cy="466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Table "Diary"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30" name="Google Shape;230;p38"/>
          <p:cNvSpPr txBox="1"/>
          <p:nvPr/>
        </p:nvSpPr>
        <p:spPr>
          <a:xfrm>
            <a:off x="4596000" y="4377600"/>
            <a:ext cx="1084800" cy="466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Table "Booking"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31" name="Google Shape;231;p38"/>
          <p:cNvCxnSpPr>
            <a:stCxn id="229" idx="0"/>
            <a:endCxn id="225" idx="2"/>
          </p:cNvCxnSpPr>
          <p:nvPr/>
        </p:nvCxnSpPr>
        <p:spPr>
          <a:xfrm flipH="1" rot="10800000">
            <a:off x="4005600" y="4185300"/>
            <a:ext cx="566400" cy="19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2" name="Google Shape;232;p38"/>
          <p:cNvCxnSpPr>
            <a:stCxn id="230" idx="0"/>
            <a:endCxn id="225" idx="2"/>
          </p:cNvCxnSpPr>
          <p:nvPr/>
        </p:nvCxnSpPr>
        <p:spPr>
          <a:xfrm rot="10800000">
            <a:off x="4572000" y="4185300"/>
            <a:ext cx="566400" cy="19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3" name="Google Shape;233;p38"/>
          <p:cNvSpPr/>
          <p:nvPr/>
        </p:nvSpPr>
        <p:spPr>
          <a:xfrm>
            <a:off x="3706450" y="33444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.. |  .... 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9"/>
          <p:cNvSpPr/>
          <p:nvPr/>
        </p:nvSpPr>
        <p:spPr>
          <a:xfrm>
            <a:off x="2899750" y="86550"/>
            <a:ext cx="3344500" cy="505695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9"/>
          <p:cNvSpPr txBox="1"/>
          <p:nvPr/>
        </p:nvSpPr>
        <p:spPr>
          <a:xfrm>
            <a:off x="3310800" y="2021500"/>
            <a:ext cx="2522400" cy="2163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Table "Users"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40" name="Google Shape;240;p39"/>
          <p:cNvSpPr/>
          <p:nvPr/>
        </p:nvSpPr>
        <p:spPr>
          <a:xfrm>
            <a:off x="3706450" y="24624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ID | Name  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1" name="Google Shape;241;p39"/>
          <p:cNvSpPr/>
          <p:nvPr/>
        </p:nvSpPr>
        <p:spPr>
          <a:xfrm>
            <a:off x="3706450" y="27591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 1 | Eva   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2" name="Google Shape;242;p39"/>
          <p:cNvSpPr/>
          <p:nvPr/>
        </p:nvSpPr>
        <p:spPr>
          <a:xfrm>
            <a:off x="3706450" y="30558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 2 | Martin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3" name="Google Shape;243;p39"/>
          <p:cNvSpPr/>
          <p:nvPr/>
        </p:nvSpPr>
        <p:spPr>
          <a:xfrm>
            <a:off x="3706450" y="33525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GB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3 | Max    | ...</a:t>
            </a:r>
            <a:endParaRPr b="1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4" name="Google Shape;244;p39"/>
          <p:cNvSpPr txBox="1"/>
          <p:nvPr/>
        </p:nvSpPr>
        <p:spPr>
          <a:xfrm>
            <a:off x="3463200" y="4377600"/>
            <a:ext cx="1084800" cy="466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Table "Diary"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45" name="Google Shape;245;p39"/>
          <p:cNvSpPr txBox="1"/>
          <p:nvPr/>
        </p:nvSpPr>
        <p:spPr>
          <a:xfrm>
            <a:off x="4596000" y="4377600"/>
            <a:ext cx="1084800" cy="466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Table "Booking"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46" name="Google Shape;246;p39"/>
          <p:cNvCxnSpPr>
            <a:stCxn id="244" idx="0"/>
            <a:endCxn id="239" idx="2"/>
          </p:cNvCxnSpPr>
          <p:nvPr/>
        </p:nvCxnSpPr>
        <p:spPr>
          <a:xfrm flipH="1" rot="10800000">
            <a:off x="4005600" y="4185300"/>
            <a:ext cx="566400" cy="19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" name="Google Shape;247;p39"/>
          <p:cNvCxnSpPr>
            <a:stCxn id="245" idx="0"/>
            <a:endCxn id="239" idx="2"/>
          </p:cNvCxnSpPr>
          <p:nvPr/>
        </p:nvCxnSpPr>
        <p:spPr>
          <a:xfrm rot="10800000">
            <a:off x="4572000" y="4185300"/>
            <a:ext cx="566400" cy="19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8" name="Google Shape;248;p39"/>
          <p:cNvSpPr/>
          <p:nvPr/>
        </p:nvSpPr>
        <p:spPr>
          <a:xfrm>
            <a:off x="3706450" y="36492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.. |  .... 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9" name="Google Shape;249;p39"/>
          <p:cNvSpPr txBox="1"/>
          <p:nvPr/>
        </p:nvSpPr>
        <p:spPr>
          <a:xfrm>
            <a:off x="673850" y="2482150"/>
            <a:ext cx="1434300" cy="12426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Test 1</a:t>
            </a:r>
            <a:endParaRPr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"Add Diary"</a:t>
            </a:r>
            <a:endParaRPr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50" name="Google Shape;250;p39"/>
          <p:cNvCxnSpPr>
            <a:stCxn id="249" idx="3"/>
            <a:endCxn id="243" idx="1"/>
          </p:cNvCxnSpPr>
          <p:nvPr/>
        </p:nvCxnSpPr>
        <p:spPr>
          <a:xfrm>
            <a:off x="2108150" y="3103450"/>
            <a:ext cx="1598400" cy="3975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/>
          <p:nvPr/>
        </p:nvSpPr>
        <p:spPr>
          <a:xfrm>
            <a:off x="2899750" y="86550"/>
            <a:ext cx="3344500" cy="505695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40"/>
          <p:cNvSpPr txBox="1"/>
          <p:nvPr/>
        </p:nvSpPr>
        <p:spPr>
          <a:xfrm>
            <a:off x="3310800" y="2021500"/>
            <a:ext cx="2522400" cy="2250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Table "Users"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57" name="Google Shape;257;p40"/>
          <p:cNvSpPr/>
          <p:nvPr/>
        </p:nvSpPr>
        <p:spPr>
          <a:xfrm>
            <a:off x="3706450" y="24624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ID | Name  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8" name="Google Shape;258;p40"/>
          <p:cNvSpPr/>
          <p:nvPr/>
        </p:nvSpPr>
        <p:spPr>
          <a:xfrm>
            <a:off x="3706450" y="27591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 1 | Eva   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9" name="Google Shape;259;p40"/>
          <p:cNvSpPr/>
          <p:nvPr/>
        </p:nvSpPr>
        <p:spPr>
          <a:xfrm>
            <a:off x="3706450" y="30558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 2 | Martin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0" name="Google Shape;260;p40"/>
          <p:cNvSpPr/>
          <p:nvPr/>
        </p:nvSpPr>
        <p:spPr>
          <a:xfrm>
            <a:off x="3706450" y="33525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GB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3 | Max    | ...</a:t>
            </a:r>
            <a:endParaRPr b="1">
              <a:solidFill>
                <a:srgbClr val="38761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1" name="Google Shape;261;p40"/>
          <p:cNvSpPr txBox="1"/>
          <p:nvPr/>
        </p:nvSpPr>
        <p:spPr>
          <a:xfrm>
            <a:off x="3463200" y="4377600"/>
            <a:ext cx="1084800" cy="466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Table "Diary"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62" name="Google Shape;262;p40"/>
          <p:cNvSpPr txBox="1"/>
          <p:nvPr/>
        </p:nvSpPr>
        <p:spPr>
          <a:xfrm>
            <a:off x="4596000" y="4377600"/>
            <a:ext cx="1084800" cy="466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Table "Booking"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63" name="Google Shape;263;p40"/>
          <p:cNvCxnSpPr>
            <a:stCxn id="261" idx="0"/>
            <a:endCxn id="256" idx="2"/>
          </p:cNvCxnSpPr>
          <p:nvPr/>
        </p:nvCxnSpPr>
        <p:spPr>
          <a:xfrm flipH="1" rot="10800000">
            <a:off x="4005600" y="4271700"/>
            <a:ext cx="566400" cy="10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40"/>
          <p:cNvCxnSpPr>
            <a:stCxn id="262" idx="0"/>
            <a:endCxn id="256" idx="2"/>
          </p:cNvCxnSpPr>
          <p:nvPr/>
        </p:nvCxnSpPr>
        <p:spPr>
          <a:xfrm rot="10800000">
            <a:off x="4572000" y="4271700"/>
            <a:ext cx="566400" cy="10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40"/>
          <p:cNvSpPr/>
          <p:nvPr/>
        </p:nvSpPr>
        <p:spPr>
          <a:xfrm>
            <a:off x="3706450" y="3649275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73763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GB">
                <a:solidFill>
                  <a:srgbClr val="783F04"/>
                </a:solidFill>
                <a:latin typeface="Consolas"/>
                <a:ea typeface="Consolas"/>
                <a:cs typeface="Consolas"/>
                <a:sym typeface="Consolas"/>
              </a:rPr>
              <a:t>4 | Lucy   | ...</a:t>
            </a:r>
            <a:endParaRPr b="1">
              <a:solidFill>
                <a:srgbClr val="783F04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6" name="Google Shape;266;p40"/>
          <p:cNvSpPr txBox="1"/>
          <p:nvPr/>
        </p:nvSpPr>
        <p:spPr>
          <a:xfrm>
            <a:off x="673850" y="2482150"/>
            <a:ext cx="1434300" cy="14637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Test 1</a:t>
            </a:r>
            <a:endParaRPr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it('should add a new diary', …);</a:t>
            </a:r>
            <a:endParaRPr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67" name="Google Shape;267;p40"/>
          <p:cNvCxnSpPr>
            <a:stCxn id="266" idx="3"/>
            <a:endCxn id="260" idx="1"/>
          </p:cNvCxnSpPr>
          <p:nvPr/>
        </p:nvCxnSpPr>
        <p:spPr>
          <a:xfrm>
            <a:off x="2108150" y="3214000"/>
            <a:ext cx="1598400" cy="286800"/>
          </a:xfrm>
          <a:prstGeom prst="straightConnector1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8" name="Google Shape;268;p40"/>
          <p:cNvSpPr txBox="1"/>
          <p:nvPr/>
        </p:nvSpPr>
        <p:spPr>
          <a:xfrm>
            <a:off x="7035850" y="2472375"/>
            <a:ext cx="1434300" cy="1463700"/>
          </a:xfrm>
          <a:prstGeom prst="rect">
            <a:avLst/>
          </a:prstGeom>
          <a:solidFill>
            <a:srgbClr val="783F04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Test 2</a:t>
            </a:r>
            <a:endParaRPr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it('should start the tutorial on empty diaries', …)</a:t>
            </a:r>
            <a:endParaRPr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69" name="Google Shape;269;p40"/>
          <p:cNvCxnSpPr>
            <a:endCxn id="265" idx="3"/>
          </p:cNvCxnSpPr>
          <p:nvPr/>
        </p:nvCxnSpPr>
        <p:spPr>
          <a:xfrm flipH="1">
            <a:off x="5622850" y="3214725"/>
            <a:ext cx="1604100" cy="582900"/>
          </a:xfrm>
          <a:prstGeom prst="straightConnector1">
            <a:avLst/>
          </a:prstGeom>
          <a:noFill/>
          <a:ln cap="flat" cmpd="sng" w="9525">
            <a:solidFill>
              <a:srgbClr val="783F0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0" name="Google Shape;270;p40"/>
          <p:cNvSpPr/>
          <p:nvPr/>
        </p:nvSpPr>
        <p:spPr>
          <a:xfrm>
            <a:off x="3706450" y="3939250"/>
            <a:ext cx="1916400" cy="296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nsolas"/>
                <a:ea typeface="Consolas"/>
                <a:cs typeface="Consolas"/>
                <a:sym typeface="Consolas"/>
              </a:rPr>
              <a:t>.. |  ....  |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1"/>
          <p:cNvSpPr txBox="1"/>
          <p:nvPr>
            <p:ph type="title"/>
          </p:nvPr>
        </p:nvSpPr>
        <p:spPr>
          <a:xfrm>
            <a:off x="388950" y="553675"/>
            <a:ext cx="38484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Setup !== Test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API Arrange Possibilities: Normal Requests</a:t>
            </a:r>
            <a:endParaRPr/>
          </a:p>
        </p:txBody>
      </p:sp>
      <p:sp>
        <p:nvSpPr>
          <p:cNvPr id="281" name="Google Shape;281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Default Case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Call same endpoints as the Frontend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Don't use the frontend directly!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cy.task() as alternative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API Arrange Possibilities: Dedicated Test API</a:t>
            </a:r>
            <a:endParaRPr/>
          </a:p>
        </p:txBody>
      </p:sp>
      <p:sp>
        <p:nvSpPr>
          <p:cNvPr id="287" name="Google Shape;28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Backend provides special API for test mode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Shortcuts possible, e.g. 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merge chain of requests into one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Overcome Security Issues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Best Option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Scopes</a:t>
            </a:r>
            <a:endParaRPr/>
          </a:p>
        </p:txBody>
      </p:sp>
      <p:sp>
        <p:nvSpPr>
          <p:cNvPr id="293" name="Google Shape;293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Individual Scope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All data depends on a certain ID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e.g. Personalised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Best Option in Combination with Test API (Sign Up &amp; In)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Global Scope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Tests Affect each other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Challenging Parallel Runs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Not so easy to solve...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Mocking Requests</a:t>
            </a:r>
            <a:endParaRPr/>
          </a:p>
        </p:txBody>
      </p:sp>
      <p:sp>
        <p:nvSpPr>
          <p:cNvPr id="113" name="Google Shape;11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cy.intercept(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'GET'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'/holidays.json'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body: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holidays: [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title: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'Cambodia'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teaser: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'Discover old temples and learn about the great Khmer Empire'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imageUrl: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'https://eternal-app.s3.eu-central-1.amazonaws.com/assets/AngkorWatSmall.jpg'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description: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'Travel to Siem Reap in Cambodia and visit the...'</a:t>
            </a:r>
            <a:b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]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Global Pattern I: Independent Tests</a:t>
            </a:r>
            <a:endParaRPr/>
          </a:p>
        </p:txBody>
      </p:sp>
      <p:sp>
        <p:nvSpPr>
          <p:cNvPr id="299" name="Google Shape;29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Read-Only Character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No Arranging required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Rely on Test Seed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Smoke Tests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Tests for Static Elements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Global Pattern II: Intelligent Tests</a:t>
            </a:r>
            <a:endParaRPr/>
          </a:p>
        </p:txBody>
      </p:sp>
      <p:sp>
        <p:nvSpPr>
          <p:cNvPr id="305" name="Google Shape;305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"I'll create and find it"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Flexible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Requires more code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Global Pattern III: Dependent Test Group</a:t>
            </a:r>
            <a:endParaRPr/>
          </a:p>
        </p:txBody>
      </p:sp>
      <p:sp>
        <p:nvSpPr>
          <p:cNvPr id="311" name="Google Shape;311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Default Group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Logical Group of Unit Tests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Internal knowledge about other tests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Order is important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Database Reset after each Group Run	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Global Scope IV: Simulated Individual Context</a:t>
            </a:r>
            <a:endParaRPr sz="2600"/>
          </a:p>
        </p:txBody>
      </p:sp>
      <p:sp>
        <p:nvSpPr>
          <p:cNvPr id="317" name="Google Shape;317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Mock all APIs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Transforms a global into an individual context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Global Scope V: Integration Tests</a:t>
            </a:r>
            <a:endParaRPr/>
          </a:p>
        </p:txBody>
      </p:sp>
      <p:sp>
        <p:nvSpPr>
          <p:cNvPr id="323" name="Google Shape;323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Don't test it all and rely on integration tests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0"/>
          <p:cNvSpPr/>
          <p:nvPr/>
        </p:nvSpPr>
        <p:spPr>
          <a:xfrm>
            <a:off x="5320050" y="1627688"/>
            <a:ext cx="33411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50"/>
          <p:cNvSpPr txBox="1"/>
          <p:nvPr/>
        </p:nvSpPr>
        <p:spPr>
          <a:xfrm>
            <a:off x="867525" y="376350"/>
            <a:ext cx="15801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Arrange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30" name="Google Shape;330;p50"/>
          <p:cNvSpPr txBox="1"/>
          <p:nvPr/>
        </p:nvSpPr>
        <p:spPr>
          <a:xfrm>
            <a:off x="5389350" y="395125"/>
            <a:ext cx="32718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Act &amp; Assert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331" name="Google Shape;33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0825" y="1908153"/>
            <a:ext cx="998400" cy="1041149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50"/>
          <p:cNvSpPr/>
          <p:nvPr/>
        </p:nvSpPr>
        <p:spPr>
          <a:xfrm>
            <a:off x="1146463" y="3018125"/>
            <a:ext cx="1021975" cy="104115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Test Seeded DB</a:t>
            </a:r>
            <a:endParaRPr sz="1200"/>
          </a:p>
        </p:txBody>
      </p:sp>
      <p:sp>
        <p:nvSpPr>
          <p:cNvPr id="333" name="Google Shape;333;p50"/>
          <p:cNvSpPr/>
          <p:nvPr/>
        </p:nvSpPr>
        <p:spPr>
          <a:xfrm>
            <a:off x="867525" y="2159175"/>
            <a:ext cx="1580100" cy="5391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 API</a:t>
            </a:r>
            <a:endParaRPr/>
          </a:p>
        </p:txBody>
      </p:sp>
      <p:sp>
        <p:nvSpPr>
          <p:cNvPr id="334" name="Google Shape;334;p50"/>
          <p:cNvSpPr/>
          <p:nvPr/>
        </p:nvSpPr>
        <p:spPr>
          <a:xfrm>
            <a:off x="1275563" y="1102975"/>
            <a:ext cx="763800" cy="3252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Test API</a:t>
            </a:r>
            <a:endParaRPr sz="1000"/>
          </a:p>
        </p:txBody>
      </p:sp>
      <p:cxnSp>
        <p:nvCxnSpPr>
          <p:cNvPr id="335" name="Google Shape;335;p50"/>
          <p:cNvCxnSpPr>
            <a:stCxn id="331" idx="1"/>
            <a:endCxn id="332" idx="4"/>
          </p:cNvCxnSpPr>
          <p:nvPr/>
        </p:nvCxnSpPr>
        <p:spPr>
          <a:xfrm flipH="1">
            <a:off x="2168525" y="2428727"/>
            <a:ext cx="1032300" cy="111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6" name="Google Shape;336;p50"/>
          <p:cNvCxnSpPr>
            <a:stCxn id="331" idx="1"/>
            <a:endCxn id="333" idx="3"/>
          </p:cNvCxnSpPr>
          <p:nvPr/>
        </p:nvCxnSpPr>
        <p:spPr>
          <a:xfrm rot="10800000">
            <a:off x="2447525" y="2428727"/>
            <a:ext cx="75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7" name="Google Shape;337;p50"/>
          <p:cNvCxnSpPr>
            <a:stCxn id="331" idx="1"/>
            <a:endCxn id="334" idx="3"/>
          </p:cNvCxnSpPr>
          <p:nvPr/>
        </p:nvCxnSpPr>
        <p:spPr>
          <a:xfrm rot="10800000">
            <a:off x="2039225" y="1265627"/>
            <a:ext cx="1161600" cy="116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338" name="Google Shape;33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5924" y="2229369"/>
            <a:ext cx="398700" cy="39871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9" name="Google Shape;339;p50"/>
          <p:cNvCxnSpPr>
            <a:stCxn id="331" idx="3"/>
            <a:endCxn id="338" idx="1"/>
          </p:cNvCxnSpPr>
          <p:nvPr/>
        </p:nvCxnSpPr>
        <p:spPr>
          <a:xfrm>
            <a:off x="4199225" y="2428727"/>
            <a:ext cx="236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0" name="Google Shape;340;p50"/>
          <p:cNvCxnSpPr/>
          <p:nvPr/>
        </p:nvCxnSpPr>
        <p:spPr>
          <a:xfrm flipH="1" rot="10800000">
            <a:off x="521400" y="872775"/>
            <a:ext cx="3600" cy="34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1" name="Google Shape;341;p50"/>
          <p:cNvSpPr txBox="1"/>
          <p:nvPr/>
        </p:nvSpPr>
        <p:spPr>
          <a:xfrm>
            <a:off x="126300" y="757275"/>
            <a:ext cx="3987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😍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42" name="Google Shape;342;p50"/>
          <p:cNvSpPr txBox="1"/>
          <p:nvPr/>
        </p:nvSpPr>
        <p:spPr>
          <a:xfrm>
            <a:off x="126300" y="4027575"/>
            <a:ext cx="3987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😭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343" name="Google Shape;343;p50"/>
          <p:cNvGrpSpPr/>
          <p:nvPr/>
        </p:nvGrpSpPr>
        <p:grpSpPr>
          <a:xfrm>
            <a:off x="5357311" y="2219803"/>
            <a:ext cx="1580077" cy="876692"/>
            <a:chOff x="6850650" y="1078258"/>
            <a:chExt cx="1555500" cy="876692"/>
          </a:xfrm>
        </p:grpSpPr>
        <p:pic>
          <p:nvPicPr>
            <p:cNvPr id="344" name="Google Shape;344;p50"/>
            <p:cNvPicPr preferRelativeResize="0"/>
            <p:nvPr/>
          </p:nvPicPr>
          <p:blipFill>
            <a:blip r:embed="rId5">
              <a:alphaModFix amt="50000"/>
            </a:blip>
            <a:stretch>
              <a:fillRect/>
            </a:stretch>
          </p:blipFill>
          <p:spPr>
            <a:xfrm>
              <a:off x="6850650" y="1078258"/>
              <a:ext cx="1555379" cy="87247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345" name="Google Shape;345;p50"/>
            <p:cNvSpPr txBox="1"/>
            <p:nvPr/>
          </p:nvSpPr>
          <p:spPr>
            <a:xfrm>
              <a:off x="6850650" y="1082550"/>
              <a:ext cx="1555500" cy="8724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Independent</a:t>
              </a:r>
              <a:endParaRPr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grpSp>
        <p:nvGrpSpPr>
          <p:cNvPr id="346" name="Google Shape;346;p50"/>
          <p:cNvGrpSpPr/>
          <p:nvPr/>
        </p:nvGrpSpPr>
        <p:grpSpPr>
          <a:xfrm>
            <a:off x="7073600" y="2219800"/>
            <a:ext cx="1555500" cy="880925"/>
            <a:chOff x="6824300" y="2118175"/>
            <a:chExt cx="1555500" cy="880925"/>
          </a:xfrm>
        </p:grpSpPr>
        <p:pic>
          <p:nvPicPr>
            <p:cNvPr id="347" name="Google Shape;347;p50"/>
            <p:cNvPicPr preferRelativeResize="0"/>
            <p:nvPr/>
          </p:nvPicPr>
          <p:blipFill rotWithShape="1">
            <a:blip r:embed="rId6">
              <a:alphaModFix amt="50000"/>
            </a:blip>
            <a:srcRect b="15725" l="0" r="0" t="0"/>
            <a:stretch/>
          </p:blipFill>
          <p:spPr>
            <a:xfrm>
              <a:off x="6824300" y="2118175"/>
              <a:ext cx="1555374" cy="87247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348" name="Google Shape;348;p50"/>
            <p:cNvSpPr txBox="1"/>
            <p:nvPr/>
          </p:nvSpPr>
          <p:spPr>
            <a:xfrm>
              <a:off x="6824300" y="2126700"/>
              <a:ext cx="1555500" cy="8724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Intelligent</a:t>
              </a:r>
              <a:endParaRPr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grpSp>
        <p:nvGrpSpPr>
          <p:cNvPr id="349" name="Google Shape;349;p50"/>
          <p:cNvGrpSpPr/>
          <p:nvPr/>
        </p:nvGrpSpPr>
        <p:grpSpPr>
          <a:xfrm>
            <a:off x="5369600" y="3227138"/>
            <a:ext cx="1555500" cy="876699"/>
            <a:chOff x="6824250" y="3153875"/>
            <a:chExt cx="1555500" cy="876699"/>
          </a:xfrm>
        </p:grpSpPr>
        <p:pic>
          <p:nvPicPr>
            <p:cNvPr id="350" name="Google Shape;350;p50"/>
            <p:cNvPicPr preferRelativeResize="0"/>
            <p:nvPr/>
          </p:nvPicPr>
          <p:blipFill rotWithShape="1">
            <a:blip r:embed="rId7">
              <a:alphaModFix amt="50000"/>
            </a:blip>
            <a:srcRect b="15318" l="0" r="0" t="0"/>
            <a:stretch/>
          </p:blipFill>
          <p:spPr>
            <a:xfrm>
              <a:off x="6824300" y="3153875"/>
              <a:ext cx="1555374" cy="876699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sp>
          <p:nvSpPr>
            <p:cNvPr id="351" name="Google Shape;351;p50"/>
            <p:cNvSpPr txBox="1"/>
            <p:nvPr/>
          </p:nvSpPr>
          <p:spPr>
            <a:xfrm>
              <a:off x="6824250" y="3153875"/>
              <a:ext cx="1555500" cy="8724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Dependent</a:t>
              </a:r>
              <a:br>
                <a:rPr lang="en-GB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</a:br>
              <a:r>
                <a:rPr lang="en-GB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Test Groups</a:t>
              </a:r>
              <a:endParaRPr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grpSp>
        <p:nvGrpSpPr>
          <p:cNvPr id="352" name="Google Shape;352;p50"/>
          <p:cNvGrpSpPr/>
          <p:nvPr/>
        </p:nvGrpSpPr>
        <p:grpSpPr>
          <a:xfrm>
            <a:off x="7073600" y="3229250"/>
            <a:ext cx="1555500" cy="876703"/>
            <a:chOff x="7357650" y="4032950"/>
            <a:chExt cx="1555500" cy="876703"/>
          </a:xfrm>
        </p:grpSpPr>
        <p:sp>
          <p:nvSpPr>
            <p:cNvPr id="353" name="Google Shape;353;p50"/>
            <p:cNvSpPr/>
            <p:nvPr/>
          </p:nvSpPr>
          <p:spPr>
            <a:xfrm>
              <a:off x="7357650" y="4032950"/>
              <a:ext cx="1555500" cy="876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4" name="Google Shape;354;p50"/>
            <p:cNvGrpSpPr/>
            <p:nvPr/>
          </p:nvGrpSpPr>
          <p:grpSpPr>
            <a:xfrm>
              <a:off x="7357650" y="4032952"/>
              <a:ext cx="1555500" cy="876700"/>
              <a:chOff x="6824288" y="4185350"/>
              <a:chExt cx="1555500" cy="876700"/>
            </a:xfrm>
          </p:grpSpPr>
          <p:pic>
            <p:nvPicPr>
              <p:cNvPr id="355" name="Google Shape;355;p50"/>
              <p:cNvPicPr preferRelativeResize="0"/>
              <p:nvPr/>
            </p:nvPicPr>
            <p:blipFill rotWithShape="1">
              <a:blip r:embed="rId8">
                <a:alphaModFix amt="50000"/>
              </a:blip>
              <a:srcRect b="0" l="0" r="0" t="20191"/>
              <a:stretch/>
            </p:blipFill>
            <p:spPr>
              <a:xfrm>
                <a:off x="6824363" y="4185350"/>
                <a:ext cx="1555374" cy="87670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</p:pic>
          <p:sp>
            <p:nvSpPr>
              <p:cNvPr id="356" name="Google Shape;356;p50"/>
              <p:cNvSpPr txBox="1"/>
              <p:nvPr/>
            </p:nvSpPr>
            <p:spPr>
              <a:xfrm>
                <a:off x="6824288" y="4185350"/>
                <a:ext cx="1555500" cy="87240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150" rotWithShape="0" algn="bl" dir="5400000" dist="19050">
                  <a:srgbClr val="000000">
                    <a:alpha val="50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rgbClr val="FFFFFF"/>
                    </a:solidFill>
                    <a:latin typeface="Asap"/>
                    <a:ea typeface="Asap"/>
                    <a:cs typeface="Asap"/>
                    <a:sym typeface="Asap"/>
                  </a:rPr>
                  <a:t>Simulated</a:t>
                </a:r>
                <a:br>
                  <a:rPr lang="en-GB">
                    <a:solidFill>
                      <a:srgbClr val="FFFFFF"/>
                    </a:solidFill>
                    <a:latin typeface="Asap"/>
                    <a:ea typeface="Asap"/>
                    <a:cs typeface="Asap"/>
                    <a:sym typeface="Asap"/>
                  </a:rPr>
                </a:br>
                <a:r>
                  <a:rPr lang="en-GB">
                    <a:solidFill>
                      <a:srgbClr val="FFFFFF"/>
                    </a:solidFill>
                    <a:latin typeface="Asap"/>
                    <a:ea typeface="Asap"/>
                    <a:cs typeface="Asap"/>
                    <a:sym typeface="Asap"/>
                  </a:rPr>
                  <a:t>Local Context</a:t>
                </a:r>
                <a:endParaRPr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endParaRPr>
              </a:p>
            </p:txBody>
          </p:sp>
        </p:grpSp>
      </p:grpSp>
      <p:sp>
        <p:nvSpPr>
          <p:cNvPr id="357" name="Google Shape;357;p50"/>
          <p:cNvSpPr txBox="1"/>
          <p:nvPr/>
        </p:nvSpPr>
        <p:spPr>
          <a:xfrm>
            <a:off x="5357300" y="1856888"/>
            <a:ext cx="3271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sap"/>
                <a:ea typeface="Asap"/>
                <a:cs typeface="Asap"/>
                <a:sym typeface="Asap"/>
              </a:rPr>
              <a:t>Global Scope</a:t>
            </a:r>
            <a:endParaRPr b="1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58" name="Google Shape;358;p50"/>
          <p:cNvSpPr txBox="1"/>
          <p:nvPr/>
        </p:nvSpPr>
        <p:spPr>
          <a:xfrm>
            <a:off x="5320050" y="994613"/>
            <a:ext cx="33411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sap"/>
                <a:ea typeface="Asap"/>
                <a:cs typeface="Asap"/>
                <a:sym typeface="Asap"/>
              </a:rPr>
              <a:t>Individual Scope</a:t>
            </a:r>
            <a:endParaRPr b="1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59" name="Google Shape;359;p50"/>
          <p:cNvCxnSpPr>
            <a:stCxn id="338" idx="3"/>
            <a:endCxn id="358" idx="1"/>
          </p:cNvCxnSpPr>
          <p:nvPr/>
        </p:nvCxnSpPr>
        <p:spPr>
          <a:xfrm flipH="1" rot="10800000">
            <a:off x="4834624" y="1231729"/>
            <a:ext cx="485400" cy="119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0" name="Google Shape;360;p50"/>
          <p:cNvCxnSpPr>
            <a:stCxn id="338" idx="3"/>
            <a:endCxn id="328" idx="1"/>
          </p:cNvCxnSpPr>
          <p:nvPr/>
        </p:nvCxnSpPr>
        <p:spPr>
          <a:xfrm>
            <a:off x="4834624" y="2428729"/>
            <a:ext cx="485400" cy="45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1" name="Google Shape;361;p50"/>
          <p:cNvCxnSpPr/>
          <p:nvPr/>
        </p:nvCxnSpPr>
        <p:spPr>
          <a:xfrm rot="10800000">
            <a:off x="8692250" y="988275"/>
            <a:ext cx="3600" cy="345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2" name="Google Shape;362;p50"/>
          <p:cNvSpPr txBox="1"/>
          <p:nvPr/>
        </p:nvSpPr>
        <p:spPr>
          <a:xfrm flipH="1">
            <a:off x="8692250" y="872775"/>
            <a:ext cx="3987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😍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63" name="Google Shape;363;p50"/>
          <p:cNvSpPr txBox="1"/>
          <p:nvPr/>
        </p:nvSpPr>
        <p:spPr>
          <a:xfrm flipH="1">
            <a:off x="8692250" y="4143075"/>
            <a:ext cx="3987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😭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/>
          </a:p>
        </p:txBody>
      </p:sp>
      <p:sp>
        <p:nvSpPr>
          <p:cNvPr id="369" name="Google Shape;369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You will not have completely isolated tests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Try to minimize loose coupling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Always prefer Backend API over Test Seed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Look out for opportunities with individual scope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76" name="Google Shape;37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"/>
            <a:ext cx="9144000" cy="6096016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2"/>
          <p:cNvSpPr txBox="1"/>
          <p:nvPr/>
        </p:nvSpPr>
        <p:spPr>
          <a:xfrm>
            <a:off x="311700" y="445025"/>
            <a:ext cx="17655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Lab Time</a:t>
            </a:r>
            <a:endParaRPr sz="2800"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/>
          <p:nvPr/>
        </p:nvSpPr>
        <p:spPr>
          <a:xfrm>
            <a:off x="1011900" y="1430075"/>
            <a:ext cx="5856600" cy="747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Tests</a:t>
            </a:r>
            <a:endParaRPr/>
          </a:p>
        </p:txBody>
      </p:sp>
      <p:pic>
        <p:nvPicPr>
          <p:cNvPr id="119" name="Google Shape;11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4800" y="1283153"/>
            <a:ext cx="998400" cy="104114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8"/>
          <p:cNvSpPr/>
          <p:nvPr/>
        </p:nvSpPr>
        <p:spPr>
          <a:xfrm>
            <a:off x="1011875" y="2775125"/>
            <a:ext cx="5856600" cy="747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Page Object Models</a:t>
            </a:r>
            <a:endParaRPr/>
          </a:p>
        </p:txBody>
      </p:sp>
      <p:grpSp>
        <p:nvGrpSpPr>
          <p:cNvPr id="121" name="Google Shape;121;p28"/>
          <p:cNvGrpSpPr/>
          <p:nvPr/>
        </p:nvGrpSpPr>
        <p:grpSpPr>
          <a:xfrm>
            <a:off x="7163425" y="2786750"/>
            <a:ext cx="721150" cy="724050"/>
            <a:chOff x="8187350" y="2525400"/>
            <a:chExt cx="721150" cy="724050"/>
          </a:xfrm>
        </p:grpSpPr>
        <p:sp>
          <p:nvSpPr>
            <p:cNvPr id="122" name="Google Shape;122;p28"/>
            <p:cNvSpPr/>
            <p:nvPr/>
          </p:nvSpPr>
          <p:spPr>
            <a:xfrm>
              <a:off x="8610900" y="2830200"/>
              <a:ext cx="297600" cy="2976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8"/>
            <p:cNvSpPr/>
            <p:nvPr/>
          </p:nvSpPr>
          <p:spPr>
            <a:xfrm>
              <a:off x="8248100" y="2525400"/>
              <a:ext cx="396000" cy="264000"/>
            </a:xfrm>
            <a:prstGeom prst="flowChartProcess">
              <a:avLst/>
            </a:pr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8"/>
            <p:cNvSpPr/>
            <p:nvPr/>
          </p:nvSpPr>
          <p:spPr>
            <a:xfrm>
              <a:off x="8187350" y="2872950"/>
              <a:ext cx="396000" cy="376500"/>
            </a:xfrm>
            <a:prstGeom prst="triangle">
              <a:avLst>
                <a:gd fmla="val 50000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28"/>
          <p:cNvSpPr/>
          <p:nvPr/>
        </p:nvSpPr>
        <p:spPr>
          <a:xfrm>
            <a:off x="1011875" y="4095025"/>
            <a:ext cx="5856600" cy="747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Utility Functions</a:t>
            </a:r>
            <a:endParaRPr/>
          </a:p>
        </p:txBody>
      </p:sp>
      <p:pic>
        <p:nvPicPr>
          <p:cNvPr id="126" name="Google Shape;12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5888" y="3973262"/>
            <a:ext cx="1216226" cy="94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3 Level Architecture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Page Object Model</a:t>
            </a:r>
            <a:endParaRPr/>
          </a:p>
        </p:txBody>
      </p:sp>
      <p:sp>
        <p:nvSpPr>
          <p:cNvPr id="133" name="Google Shape;13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Sidemenu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click(name: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"Customers"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|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"Holidays"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): Chainable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"mat-drawer a"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).contains(name).click();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export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sidemenu =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Sidemenu();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4"/>
            <a:ext cx="9144000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Elephants in the Room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0" name="Google Shape;140;p30"/>
          <p:cNvSpPr txBox="1"/>
          <p:nvPr>
            <p:ph type="title"/>
          </p:nvPr>
        </p:nvSpPr>
        <p:spPr>
          <a:xfrm>
            <a:off x="4211100" y="2914825"/>
            <a:ext cx="36144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Backend &amp; Database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/>
          <p:nvPr/>
        </p:nvSpPr>
        <p:spPr>
          <a:xfrm>
            <a:off x="3570675" y="2761725"/>
            <a:ext cx="1997800" cy="1758325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</a:t>
            </a:r>
            <a:endParaRPr/>
          </a:p>
        </p:txBody>
      </p:sp>
      <p:sp>
        <p:nvSpPr>
          <p:cNvPr id="146" name="Google Shape;146;p31"/>
          <p:cNvSpPr/>
          <p:nvPr/>
        </p:nvSpPr>
        <p:spPr>
          <a:xfrm>
            <a:off x="6788525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#5</a:t>
            </a:r>
            <a:endParaRPr/>
          </a:p>
        </p:txBody>
      </p:sp>
      <p:sp>
        <p:nvSpPr>
          <p:cNvPr id="147" name="Google Shape;147;p31"/>
          <p:cNvSpPr/>
          <p:nvPr/>
        </p:nvSpPr>
        <p:spPr>
          <a:xfrm>
            <a:off x="1449475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#1</a:t>
            </a:r>
            <a:endParaRPr/>
          </a:p>
        </p:txBody>
      </p:sp>
      <p:sp>
        <p:nvSpPr>
          <p:cNvPr id="148" name="Google Shape;148;p31"/>
          <p:cNvSpPr/>
          <p:nvPr/>
        </p:nvSpPr>
        <p:spPr>
          <a:xfrm>
            <a:off x="2783013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#2</a:t>
            </a:r>
            <a:endParaRPr/>
          </a:p>
        </p:txBody>
      </p:sp>
      <p:sp>
        <p:nvSpPr>
          <p:cNvPr id="149" name="Google Shape;149;p31"/>
          <p:cNvSpPr/>
          <p:nvPr/>
        </p:nvSpPr>
        <p:spPr>
          <a:xfrm>
            <a:off x="4116575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#3</a:t>
            </a:r>
            <a:endParaRPr/>
          </a:p>
        </p:txBody>
      </p:sp>
      <p:sp>
        <p:nvSpPr>
          <p:cNvPr id="150" name="Google Shape;150;p31"/>
          <p:cNvSpPr/>
          <p:nvPr/>
        </p:nvSpPr>
        <p:spPr>
          <a:xfrm>
            <a:off x="5452550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#4</a:t>
            </a:r>
            <a:endParaRPr/>
          </a:p>
        </p:txBody>
      </p:sp>
      <p:cxnSp>
        <p:nvCxnSpPr>
          <p:cNvPr id="151" name="Google Shape;151;p31"/>
          <p:cNvCxnSpPr>
            <a:stCxn id="147" idx="2"/>
            <a:endCxn id="145" idx="1"/>
          </p:cNvCxnSpPr>
          <p:nvPr/>
        </p:nvCxnSpPr>
        <p:spPr>
          <a:xfrm>
            <a:off x="1902475" y="1949725"/>
            <a:ext cx="266700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" name="Google Shape;152;p31"/>
          <p:cNvCxnSpPr>
            <a:stCxn id="148" idx="2"/>
            <a:endCxn id="145" idx="1"/>
          </p:cNvCxnSpPr>
          <p:nvPr/>
        </p:nvCxnSpPr>
        <p:spPr>
          <a:xfrm>
            <a:off x="3236013" y="1949725"/>
            <a:ext cx="133350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3" name="Google Shape;153;p31"/>
          <p:cNvCxnSpPr>
            <a:stCxn id="149" idx="2"/>
            <a:endCxn id="145" idx="1"/>
          </p:cNvCxnSpPr>
          <p:nvPr/>
        </p:nvCxnSpPr>
        <p:spPr>
          <a:xfrm>
            <a:off x="4569575" y="1949725"/>
            <a:ext cx="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31"/>
          <p:cNvCxnSpPr>
            <a:stCxn id="150" idx="2"/>
            <a:endCxn id="145" idx="1"/>
          </p:cNvCxnSpPr>
          <p:nvPr/>
        </p:nvCxnSpPr>
        <p:spPr>
          <a:xfrm flipH="1">
            <a:off x="4569650" y="1949725"/>
            <a:ext cx="133590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31"/>
          <p:cNvCxnSpPr>
            <a:stCxn id="146" idx="2"/>
            <a:endCxn id="145" idx="1"/>
          </p:cNvCxnSpPr>
          <p:nvPr/>
        </p:nvCxnSpPr>
        <p:spPr>
          <a:xfrm flipH="1">
            <a:off x="4569725" y="1949725"/>
            <a:ext cx="267180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2"/>
          <p:cNvSpPr/>
          <p:nvPr/>
        </p:nvSpPr>
        <p:spPr>
          <a:xfrm>
            <a:off x="3570675" y="2761725"/>
            <a:ext cx="1997800" cy="1758325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Database</a:t>
            </a:r>
            <a:endParaRPr/>
          </a:p>
        </p:txBody>
      </p:sp>
      <p:sp>
        <p:nvSpPr>
          <p:cNvPr id="161" name="Google Shape;161;p32"/>
          <p:cNvSpPr/>
          <p:nvPr/>
        </p:nvSpPr>
        <p:spPr>
          <a:xfrm>
            <a:off x="6788525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#5</a:t>
            </a:r>
            <a:endParaRPr/>
          </a:p>
        </p:txBody>
      </p:sp>
      <p:sp>
        <p:nvSpPr>
          <p:cNvPr id="162" name="Google Shape;162;p32"/>
          <p:cNvSpPr/>
          <p:nvPr/>
        </p:nvSpPr>
        <p:spPr>
          <a:xfrm>
            <a:off x="1449475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#1</a:t>
            </a:r>
            <a:endParaRPr/>
          </a:p>
        </p:txBody>
      </p:sp>
      <p:sp>
        <p:nvSpPr>
          <p:cNvPr id="163" name="Google Shape;163;p32"/>
          <p:cNvSpPr/>
          <p:nvPr/>
        </p:nvSpPr>
        <p:spPr>
          <a:xfrm>
            <a:off x="2783013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#2</a:t>
            </a:r>
            <a:endParaRPr/>
          </a:p>
        </p:txBody>
      </p:sp>
      <p:sp>
        <p:nvSpPr>
          <p:cNvPr id="164" name="Google Shape;164;p32"/>
          <p:cNvSpPr/>
          <p:nvPr/>
        </p:nvSpPr>
        <p:spPr>
          <a:xfrm>
            <a:off x="4116575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#3</a:t>
            </a:r>
            <a:endParaRPr/>
          </a:p>
        </p:txBody>
      </p:sp>
      <p:sp>
        <p:nvSpPr>
          <p:cNvPr id="165" name="Google Shape;165;p32"/>
          <p:cNvSpPr/>
          <p:nvPr/>
        </p:nvSpPr>
        <p:spPr>
          <a:xfrm>
            <a:off x="5452550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#4</a:t>
            </a:r>
            <a:endParaRPr/>
          </a:p>
        </p:txBody>
      </p:sp>
      <p:cxnSp>
        <p:nvCxnSpPr>
          <p:cNvPr id="166" name="Google Shape;166;p32"/>
          <p:cNvCxnSpPr>
            <a:stCxn id="162" idx="2"/>
            <a:endCxn id="160" idx="1"/>
          </p:cNvCxnSpPr>
          <p:nvPr/>
        </p:nvCxnSpPr>
        <p:spPr>
          <a:xfrm>
            <a:off x="1902475" y="1949725"/>
            <a:ext cx="266700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7" name="Google Shape;167;p32"/>
          <p:cNvCxnSpPr>
            <a:stCxn id="163" idx="2"/>
            <a:endCxn id="160" idx="1"/>
          </p:cNvCxnSpPr>
          <p:nvPr/>
        </p:nvCxnSpPr>
        <p:spPr>
          <a:xfrm>
            <a:off x="3236013" y="1949725"/>
            <a:ext cx="133350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8" name="Google Shape;168;p32"/>
          <p:cNvCxnSpPr>
            <a:stCxn id="164" idx="2"/>
            <a:endCxn id="160" idx="1"/>
          </p:cNvCxnSpPr>
          <p:nvPr/>
        </p:nvCxnSpPr>
        <p:spPr>
          <a:xfrm>
            <a:off x="4569575" y="1949725"/>
            <a:ext cx="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9" name="Google Shape;169;p32"/>
          <p:cNvCxnSpPr>
            <a:stCxn id="165" idx="2"/>
            <a:endCxn id="160" idx="1"/>
          </p:cNvCxnSpPr>
          <p:nvPr/>
        </p:nvCxnSpPr>
        <p:spPr>
          <a:xfrm flipH="1">
            <a:off x="4569650" y="1949725"/>
            <a:ext cx="133590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" name="Google Shape;170;p32"/>
          <p:cNvCxnSpPr>
            <a:stCxn id="161" idx="2"/>
            <a:endCxn id="160" idx="1"/>
          </p:cNvCxnSpPr>
          <p:nvPr/>
        </p:nvCxnSpPr>
        <p:spPr>
          <a:xfrm flipH="1">
            <a:off x="4569725" y="1949725"/>
            <a:ext cx="267180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32"/>
          <p:cNvSpPr/>
          <p:nvPr/>
        </p:nvSpPr>
        <p:spPr>
          <a:xfrm>
            <a:off x="2418200" y="1491925"/>
            <a:ext cx="302100" cy="21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CCCCCC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2"/>
          <p:cNvSpPr/>
          <p:nvPr/>
        </p:nvSpPr>
        <p:spPr>
          <a:xfrm>
            <a:off x="3751750" y="1491925"/>
            <a:ext cx="302100" cy="21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CCCCCC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2"/>
          <p:cNvSpPr/>
          <p:nvPr/>
        </p:nvSpPr>
        <p:spPr>
          <a:xfrm>
            <a:off x="5086513" y="1491925"/>
            <a:ext cx="302100" cy="21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CCCCCC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2"/>
          <p:cNvSpPr/>
          <p:nvPr/>
        </p:nvSpPr>
        <p:spPr>
          <a:xfrm>
            <a:off x="6422488" y="1491925"/>
            <a:ext cx="302100" cy="21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CCCCCC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2"/>
          <p:cNvSpPr txBox="1"/>
          <p:nvPr/>
        </p:nvSpPr>
        <p:spPr>
          <a:xfrm>
            <a:off x="1449475" y="511425"/>
            <a:ext cx="624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Indirect "Transitive" Coupling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/>
          <p:nvPr/>
        </p:nvSpPr>
        <p:spPr>
          <a:xfrm>
            <a:off x="1449475" y="2571750"/>
            <a:ext cx="906000" cy="1240375"/>
          </a:xfrm>
          <a:prstGeom prst="flowChartMagneticDisk">
            <a:avLst/>
          </a:prstGeom>
          <a:solidFill>
            <a:srgbClr val="FFFFFF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B7B7B7"/>
                </a:solidFill>
              </a:rPr>
              <a:t>DB-Mock</a:t>
            </a:r>
            <a:endParaRPr sz="1200">
              <a:solidFill>
                <a:srgbClr val="B7B7B7"/>
              </a:solidFill>
            </a:endParaRPr>
          </a:p>
        </p:txBody>
      </p:sp>
      <p:sp>
        <p:nvSpPr>
          <p:cNvPr id="181" name="Google Shape;181;p33"/>
          <p:cNvSpPr/>
          <p:nvPr/>
        </p:nvSpPr>
        <p:spPr>
          <a:xfrm>
            <a:off x="6788525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#5</a:t>
            </a:r>
            <a:endParaRPr/>
          </a:p>
        </p:txBody>
      </p:sp>
      <p:sp>
        <p:nvSpPr>
          <p:cNvPr id="182" name="Google Shape;182;p33"/>
          <p:cNvSpPr/>
          <p:nvPr/>
        </p:nvSpPr>
        <p:spPr>
          <a:xfrm>
            <a:off x="1449475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#1</a:t>
            </a:r>
            <a:endParaRPr/>
          </a:p>
        </p:txBody>
      </p:sp>
      <p:sp>
        <p:nvSpPr>
          <p:cNvPr id="183" name="Google Shape;183;p33"/>
          <p:cNvSpPr/>
          <p:nvPr/>
        </p:nvSpPr>
        <p:spPr>
          <a:xfrm>
            <a:off x="2783013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#2</a:t>
            </a:r>
            <a:endParaRPr/>
          </a:p>
        </p:txBody>
      </p:sp>
      <p:sp>
        <p:nvSpPr>
          <p:cNvPr id="184" name="Google Shape;184;p33"/>
          <p:cNvSpPr/>
          <p:nvPr/>
        </p:nvSpPr>
        <p:spPr>
          <a:xfrm>
            <a:off x="4116575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#3</a:t>
            </a:r>
            <a:endParaRPr/>
          </a:p>
        </p:txBody>
      </p:sp>
      <p:sp>
        <p:nvSpPr>
          <p:cNvPr id="185" name="Google Shape;185;p33"/>
          <p:cNvSpPr/>
          <p:nvPr/>
        </p:nvSpPr>
        <p:spPr>
          <a:xfrm>
            <a:off x="5452550" y="1248325"/>
            <a:ext cx="906000" cy="701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 #4</a:t>
            </a:r>
            <a:endParaRPr/>
          </a:p>
        </p:txBody>
      </p:sp>
      <p:sp>
        <p:nvSpPr>
          <p:cNvPr id="186" name="Google Shape;186;p33"/>
          <p:cNvSpPr txBox="1"/>
          <p:nvPr/>
        </p:nvSpPr>
        <p:spPr>
          <a:xfrm>
            <a:off x="1449475" y="511425"/>
            <a:ext cx="624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Copy Strategy from non-E2E???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87" name="Google Shape;187;p33"/>
          <p:cNvSpPr/>
          <p:nvPr/>
        </p:nvSpPr>
        <p:spPr>
          <a:xfrm>
            <a:off x="2783025" y="2571750"/>
            <a:ext cx="906000" cy="1240375"/>
          </a:xfrm>
          <a:prstGeom prst="flowChartMagneticDisk">
            <a:avLst/>
          </a:prstGeom>
          <a:solidFill>
            <a:srgbClr val="FFFFFF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B7B7B7"/>
                </a:solidFill>
              </a:rPr>
              <a:t>DB-Mock</a:t>
            </a:r>
            <a:endParaRPr sz="1200">
              <a:solidFill>
                <a:srgbClr val="B7B7B7"/>
              </a:solidFill>
            </a:endParaRPr>
          </a:p>
        </p:txBody>
      </p:sp>
      <p:sp>
        <p:nvSpPr>
          <p:cNvPr id="188" name="Google Shape;188;p33"/>
          <p:cNvSpPr/>
          <p:nvPr/>
        </p:nvSpPr>
        <p:spPr>
          <a:xfrm>
            <a:off x="4117788" y="2571750"/>
            <a:ext cx="906000" cy="1240375"/>
          </a:xfrm>
          <a:prstGeom prst="flowChartMagneticDisk">
            <a:avLst/>
          </a:prstGeom>
          <a:solidFill>
            <a:srgbClr val="FFFFFF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B7B7B7"/>
                </a:solidFill>
              </a:rPr>
              <a:t>DB-Mock</a:t>
            </a:r>
            <a:endParaRPr sz="1200">
              <a:solidFill>
                <a:srgbClr val="B7B7B7"/>
              </a:solidFill>
            </a:endParaRPr>
          </a:p>
        </p:txBody>
      </p:sp>
      <p:sp>
        <p:nvSpPr>
          <p:cNvPr id="189" name="Google Shape;189;p33"/>
          <p:cNvSpPr/>
          <p:nvPr/>
        </p:nvSpPr>
        <p:spPr>
          <a:xfrm>
            <a:off x="5452550" y="2571750"/>
            <a:ext cx="906000" cy="1240375"/>
          </a:xfrm>
          <a:prstGeom prst="flowChartMagneticDisk">
            <a:avLst/>
          </a:prstGeom>
          <a:solidFill>
            <a:srgbClr val="FFFFFF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B7B7B7"/>
                </a:solidFill>
              </a:rPr>
              <a:t>DB-Mock</a:t>
            </a:r>
            <a:endParaRPr sz="1200">
              <a:solidFill>
                <a:srgbClr val="B7B7B7"/>
              </a:solidFill>
            </a:endParaRPr>
          </a:p>
        </p:txBody>
      </p:sp>
      <p:sp>
        <p:nvSpPr>
          <p:cNvPr id="190" name="Google Shape;190;p33"/>
          <p:cNvSpPr/>
          <p:nvPr/>
        </p:nvSpPr>
        <p:spPr>
          <a:xfrm>
            <a:off x="6788525" y="2571750"/>
            <a:ext cx="906000" cy="1240375"/>
          </a:xfrm>
          <a:prstGeom prst="flowChartMagneticDisk">
            <a:avLst/>
          </a:prstGeom>
          <a:solidFill>
            <a:srgbClr val="FFFFFF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B7B7B7"/>
                </a:solidFill>
              </a:rPr>
              <a:t>DB-Mock</a:t>
            </a:r>
            <a:endParaRPr sz="1200">
              <a:solidFill>
                <a:srgbClr val="B7B7B7"/>
              </a:solidFill>
            </a:endParaRPr>
          </a:p>
        </p:txBody>
      </p:sp>
      <p:cxnSp>
        <p:nvCxnSpPr>
          <p:cNvPr id="191" name="Google Shape;191;p33"/>
          <p:cNvCxnSpPr>
            <a:stCxn id="182" idx="2"/>
            <a:endCxn id="180" idx="1"/>
          </p:cNvCxnSpPr>
          <p:nvPr/>
        </p:nvCxnSpPr>
        <p:spPr>
          <a:xfrm>
            <a:off x="1902475" y="1949725"/>
            <a:ext cx="0" cy="6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p33"/>
          <p:cNvCxnSpPr>
            <a:stCxn id="183" idx="2"/>
            <a:endCxn id="187" idx="1"/>
          </p:cNvCxnSpPr>
          <p:nvPr/>
        </p:nvCxnSpPr>
        <p:spPr>
          <a:xfrm>
            <a:off x="3236013" y="1949725"/>
            <a:ext cx="0" cy="6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3" name="Google Shape;193;p33"/>
          <p:cNvCxnSpPr>
            <a:stCxn id="184" idx="2"/>
            <a:endCxn id="188" idx="1"/>
          </p:cNvCxnSpPr>
          <p:nvPr/>
        </p:nvCxnSpPr>
        <p:spPr>
          <a:xfrm>
            <a:off x="4569575" y="1949725"/>
            <a:ext cx="1200" cy="6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" name="Google Shape;194;p33"/>
          <p:cNvCxnSpPr>
            <a:stCxn id="185" idx="2"/>
            <a:endCxn id="189" idx="1"/>
          </p:cNvCxnSpPr>
          <p:nvPr/>
        </p:nvCxnSpPr>
        <p:spPr>
          <a:xfrm>
            <a:off x="5905550" y="1949725"/>
            <a:ext cx="0" cy="6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33"/>
          <p:cNvCxnSpPr>
            <a:stCxn id="181" idx="2"/>
            <a:endCxn id="190" idx="1"/>
          </p:cNvCxnSpPr>
          <p:nvPr/>
        </p:nvCxnSpPr>
        <p:spPr>
          <a:xfrm>
            <a:off x="7241525" y="1949725"/>
            <a:ext cx="0" cy="621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4"/>
          <p:cNvSpPr txBox="1"/>
          <p:nvPr/>
        </p:nvSpPr>
        <p:spPr>
          <a:xfrm>
            <a:off x="194825" y="998500"/>
            <a:ext cx="1938600" cy="40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Database in E2E Tests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02" name="Google Shape;202;p34"/>
          <p:cNvSpPr txBox="1"/>
          <p:nvPr/>
        </p:nvSpPr>
        <p:spPr>
          <a:xfrm>
            <a:off x="5198450" y="4691900"/>
            <a:ext cx="2312100" cy="400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Database in Non-E2E Tests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ngularArchitect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